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50" r:id="rId11"/>
    <p:sldId id="436" r:id="rId12"/>
    <p:sldId id="354" r:id="rId13"/>
    <p:sldId id="412" r:id="rId14"/>
    <p:sldId id="356" r:id="rId15"/>
    <p:sldId id="357" r:id="rId16"/>
    <p:sldId id="355" r:id="rId17"/>
    <p:sldId id="437" r:id="rId18"/>
    <p:sldId id="440" r:id="rId19"/>
    <p:sldId id="449" r:id="rId20"/>
    <p:sldId id="452" r:id="rId21"/>
    <p:sldId id="443" r:id="rId22"/>
    <p:sldId id="438" r:id="rId23"/>
    <p:sldId id="451" r:id="rId24"/>
    <p:sldId id="445" r:id="rId25"/>
    <p:sldId id="444" r:id="rId26"/>
    <p:sldId id="396" r:id="rId27"/>
    <p:sldId id="374" r:id="rId28"/>
    <p:sldId id="404" r:id="rId29"/>
    <p:sldId id="405" r:id="rId30"/>
    <p:sldId id="410" r:id="rId31"/>
    <p:sldId id="407" r:id="rId32"/>
    <p:sldId id="330" r:id="rId33"/>
    <p:sldId id="281" r:id="rId34"/>
    <p:sldId id="399" r:id="rId35"/>
    <p:sldId id="408" r:id="rId36"/>
    <p:sldId id="401" r:id="rId37"/>
    <p:sldId id="446" r:id="rId38"/>
    <p:sldId id="447" r:id="rId39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2" autoAdjust="0"/>
    <p:restoredTop sz="96696"/>
  </p:normalViewPr>
  <p:slideViewPr>
    <p:cSldViewPr snapToGrid="0" snapToObjects="1">
      <p:cViewPr>
        <p:scale>
          <a:sx n="71" d="100"/>
          <a:sy n="71" d="100"/>
        </p:scale>
        <p:origin x="1029" y="27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10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1.png"/><Relationship Id="rId4" Type="http://schemas.openxmlformats.org/officeDocument/2006/relationships/image" Target="../media/image6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1.tiff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165919" y="3246645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/>
                  <a:t>Surface area of bar represents what fraction of estimates fall in between a particular interval (e.g. about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000" dirty="0"/>
                  <a:t>between -0.6 &amp; -0.5)</a:t>
                </a:r>
              </a:p>
            </p:txBody>
          </p:sp>
        </mc:Choice>
        <mc:Fallback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  <a:blipFill>
                <a:blip r:embed="rId5"/>
                <a:stretch>
                  <a:fillRect l="-242" r="-1695" b="-3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2A12080B-9D8B-4D90-8A73-7A9E4E4C3BB2}"/>
              </a:ext>
            </a:extLst>
          </p:cNvPr>
          <p:cNvSpPr/>
          <p:nvPr/>
        </p:nvSpPr>
        <p:spPr>
          <a:xfrm>
            <a:off x="6949795" y="2905388"/>
            <a:ext cx="1557574" cy="935790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Share falling into bin over bin-width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1C2636-0621-45FD-9DA1-EE12F65E360A}"/>
              </a:ext>
            </a:extLst>
          </p:cNvPr>
          <p:cNvSpPr/>
          <p:nvPr/>
        </p:nvSpPr>
        <p:spPr>
          <a:xfrm>
            <a:off x="10656380" y="5673276"/>
            <a:ext cx="16642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2F0E6F-F3DE-4092-ABB7-9855BE7F445E}"/>
              </a:ext>
            </a:extLst>
          </p:cNvPr>
          <p:cNvCxnSpPr>
            <a:cxnSpLocks/>
          </p:cNvCxnSpPr>
          <p:nvPr/>
        </p:nvCxnSpPr>
        <p:spPr>
          <a:xfrm flipH="1">
            <a:off x="6450106" y="58582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EEDB4D-94F1-4195-873B-0FCAD9AE783F}"/>
              </a:ext>
            </a:extLst>
          </p:cNvPr>
          <p:cNvCxnSpPr>
            <a:cxnSpLocks/>
          </p:cNvCxnSpPr>
          <p:nvPr/>
        </p:nvCxnSpPr>
        <p:spPr>
          <a:xfrm>
            <a:off x="2586059" y="6414247"/>
            <a:ext cx="0" cy="872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E3BB2B-138A-46E7-B52F-EAB4A900B62C}"/>
              </a:ext>
            </a:extLst>
          </p:cNvPr>
          <p:cNvSpPr txBox="1"/>
          <p:nvPr/>
        </p:nvSpPr>
        <p:spPr>
          <a:xfrm>
            <a:off x="2281767" y="7286812"/>
            <a:ext cx="6900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1400" dirty="0"/>
              <a:t>-0.6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F050DE0-1858-408E-8F1C-164A9D3FD7CD}"/>
              </a:ext>
            </a:extLst>
          </p:cNvPr>
          <p:cNvSpPr/>
          <p:nvPr/>
        </p:nvSpPr>
        <p:spPr>
          <a:xfrm>
            <a:off x="9687112" y="7188200"/>
            <a:ext cx="2633476" cy="1638130"/>
          </a:xfrm>
          <a:prstGeom prst="wedgeRectCallout">
            <a:avLst>
              <a:gd name="adj1" fmla="val 14882"/>
              <a:gd name="adj2" fmla="val -604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is the probability of that we get a value between 0.5 and 1? </a:t>
            </a:r>
          </a:p>
          <a:p>
            <a:pPr algn="ctr"/>
            <a:r>
              <a:rPr lang="en-GB" sz="1600" dirty="0"/>
              <a:t>Sum up the area of all bars</a:t>
            </a:r>
          </a:p>
        </p:txBody>
      </p: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A density plot: making bins narrower</a:t>
            </a:r>
            <a:endParaRPr lang="en-US" dirty="0">
              <a:latin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Dispersed X vs not so dispersed X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 dirty="0"/>
                  <a:t>If X varies more our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 becomes more precise</a:t>
                </a:r>
              </a:p>
            </p:txBody>
          </p:sp>
        </mc:Choice>
        <mc:Fallback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 dirty="0"/>
                  <a:t>) will imply a smaller variance of the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. Intuition: with bigger changes in X it will be easier to detect its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 dirty="0"/>
              </a:p>
            </p:txBody>
          </p:sp>
        </mc:Choice>
        <mc:Fallback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548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3745"/>
              <a:gd name="adj2" fmla="val 357753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ounded Rectangular Callout 17"/>
              <p:cNvSpPr/>
              <p:nvPr/>
            </p:nvSpPr>
            <p:spPr>
              <a:xfrm>
                <a:off x="483044" y="6652230"/>
                <a:ext cx="11773773" cy="2316151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P-value tells us how likely it is that we get an estimate that is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further away</a:t>
                </a:r>
                <a:r>
                  <a:rPr lang="en-GB" sz="2400" dirty="0"/>
                  <a:t> from 0 than the </a:t>
                </a:r>
                <a:r>
                  <a:rPr lang="en-GB" sz="2400" u="sng" dirty="0"/>
                  <a:t>estimated value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Here we see that it is extremely unlikely to get a value such as this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Something very unlikely seems to happen under the hypothesis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Hence we conclude that that our hypothesis is probably wrong.</a:t>
                </a:r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18" name="Rounded 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44" y="6652230"/>
                <a:ext cx="11773773" cy="2316151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842543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0.037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-0.037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6C963-3A9E-403B-BB24-E93267427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1361" y="1217513"/>
            <a:ext cx="5601028" cy="10702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7432842" y="2072500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2142006" y="2065727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CA8D-58AA-44C4-9C71-D3CE8C71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34" y="746628"/>
            <a:ext cx="12242201" cy="874695"/>
          </a:xfrm>
        </p:spPr>
        <p:txBody>
          <a:bodyPr/>
          <a:lstStyle/>
          <a:p>
            <a:r>
              <a:rPr lang="en-GB" sz="4400" dirty="0"/>
              <a:t>Significance levels – How likely is unlikely?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308C6-74D5-4282-A93F-CC1D0821A3DF}"/>
              </a:ext>
            </a:extLst>
          </p:cNvPr>
          <p:cNvSpPr txBox="1"/>
          <p:nvPr/>
        </p:nvSpPr>
        <p:spPr>
          <a:xfrm>
            <a:off x="466377" y="2040747"/>
            <a:ext cx="11263375" cy="8158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the hypothesis if the estimate is unlikely given the hypothesis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But what kind of likelihood should you apply?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Depends a bit on the stakes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Type I error: What happens if I am wrong (i.e. the hypothesis was correct after all)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 We want the </a:t>
            </a:r>
            <a:r>
              <a:rPr lang="en-GB" sz="2800" b="1" u="sng" dirty="0"/>
              <a:t>risk</a:t>
            </a:r>
            <a:r>
              <a:rPr lang="en-GB" sz="2800" dirty="0"/>
              <a:t> of such error to be small. But how small depends on circumstance and preferences.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Typical values: 1%, 5%,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a hypothesis only if the event happening is smaller than 1%, 5% or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1111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values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RITICS ARE THE TRUE OPTIMISTS - The420CyberNews">
            <a:extLst>
              <a:ext uri="{FF2B5EF4-FFF2-40B4-BE49-F238E27FC236}">
                <a16:creationId xmlns:a16="http://schemas.microsoft.com/office/drawing/2014/main" id="{19874E32-EAB2-4BA4-A468-BC0630E2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20" y="80605"/>
            <a:ext cx="2362772" cy="15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 dirty="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923" y="3997045"/>
            <a:ext cx="5759746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5965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endParaRPr lang="en-US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422"/>
              </a:spcAft>
            </a:pP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blipFill>
                <a:blip r:embed="rId3"/>
                <a:stretch>
                  <a:fillRect l="-1937" t="-4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/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Approximately </a:t>
                </a:r>
                <a:r>
                  <a:rPr lang="en-GB" sz="2400" u="sng" dirty="0"/>
                  <a:t>standard</a:t>
                </a:r>
                <a:r>
                  <a:rPr lang="en-GB" sz="2400" dirty="0"/>
                  <a:t> normal even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400" dirty="0"/>
                  <a:t> not standard normal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Therefore we can compare t statistic to the thresholds of the standard normal distribution</a:t>
                </a:r>
              </a:p>
            </p:txBody>
          </p:sp>
        </mc:Choice>
        <mc:Fallback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or less significant estimates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  <a:blipFill>
                <a:blip r:embed="rId3"/>
                <a:stretch>
                  <a:fillRect l="-1570" t="-1687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read.csv("https://www.dropbox.com/s/31lyn5p5edyoxl5/eaef21.csv?</a:t>
            </a:r>
            <a:r>
              <a:rPr lang="en-GB" sz="1800"/>
              <a:t>dl=1")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0B290-7B7A-4397-BB18-5EC33E7C5B0E}"/>
              </a:ext>
            </a:extLst>
          </p:cNvPr>
          <p:cNvSpPr txBox="1"/>
          <p:nvPr/>
        </p:nvSpPr>
        <p:spPr>
          <a:xfrm>
            <a:off x="381599" y="309281"/>
            <a:ext cx="12242201" cy="57039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4400" indent="-284400" defTabSz="1300277">
              <a:lnSpc>
                <a:spcPts val="3800"/>
              </a:lnSpc>
              <a:spcBef>
                <a:spcPct val="0"/>
              </a:spcBef>
              <a:spcAft>
                <a:spcPts val="500"/>
              </a:spcAft>
            </a:pPr>
            <a:r>
              <a:rPr lang="en-GB" sz="4400" dirty="0">
                <a:latin typeface="+mj-lt"/>
                <a:ea typeface="+mj-ea"/>
                <a:cs typeface="+mj-cs"/>
              </a:rPr>
              <a:t>How do you know if a Dice is fair?</a:t>
            </a:r>
          </a:p>
        </p:txBody>
      </p:sp>
      <p:pic>
        <p:nvPicPr>
          <p:cNvPr id="1026" name="Picture 2" descr="Guide to Bar Dice - Best Bars 2012 Endorsement">
            <a:extLst>
              <a:ext uri="{FF2B5EF4-FFF2-40B4-BE49-F238E27FC236}">
                <a16:creationId xmlns:a16="http://schemas.microsoft.com/office/drawing/2014/main" id="{EBED23C3-D97F-45E3-B6AD-7B39F41E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599" y="1203164"/>
            <a:ext cx="12242808" cy="73456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don’t necessarily prefer one estimator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i="1" dirty="0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0767" y="90834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6" y="4436373"/>
            <a:ext cx="12242201" cy="4166026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H0: Dice is fair 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H1: Dice is not fair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b="1" dirty="0">
                <a:solidFill>
                  <a:srgbClr val="FF0000"/>
                </a:solidFill>
              </a:rPr>
              <a:t>If given the hypothesis something unlikely happens we reject the hypothesis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6467904"/>
            <a:ext cx="11706864" cy="2459900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3600" dirty="0"/>
              <a:t>How </a:t>
            </a:r>
            <a:r>
              <a:rPr lang="en-GB" sz="3600" u="sng" dirty="0"/>
              <a:t>likely</a:t>
            </a:r>
            <a:r>
              <a:rPr lang="en-GB" sz="36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47006" y="2382456"/>
            <a:ext cx="10570445" cy="7729732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2064</Words>
  <Application>Microsoft Office PowerPoint</Application>
  <PresentationFormat>Custom</PresentationFormat>
  <Paragraphs>269</Paragraphs>
  <Slides>38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Times New Roman</vt:lpstr>
      <vt:lpstr>Wingdings</vt:lpstr>
      <vt:lpstr>Office Theme</vt:lpstr>
      <vt:lpstr>Testing Times –   How to decide when to take an econometric result serious </vt:lpstr>
      <vt:lpstr>Objective for today</vt:lpstr>
      <vt:lpstr>PowerPoint Presentation</vt:lpstr>
      <vt:lpstr>→ Hypothesis testing for dice in a nutshell  H0: Dice is fair   H1: Dice is not fair  If given the hypothesis something unlikely happens we reject the hypothesis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A density plot: making bins narrower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 – How likely is unlikely?</vt:lpstr>
      <vt:lpstr>Critical values</vt:lpstr>
      <vt:lpstr>Finding c: Standard Normal (σ=1)</vt:lpstr>
      <vt:lpstr>Finding c: Standard Normal (σ=1)</vt:lpstr>
      <vt:lpstr>The foreigners cause crime hypothesis</vt:lpstr>
      <vt:lpstr>PowerPoint Presentation</vt:lpstr>
      <vt:lpstr>More or less significant estimates</vt:lpstr>
      <vt:lpstr>Another example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Extra Slides</vt:lpstr>
      <vt:lpstr>Working out the threshold yourself</vt:lpstr>
      <vt:lpstr>Easy and hard estimation tasks – Another visual summary of the issues</vt:lpstr>
      <vt:lpstr>More general hypothesis tests</vt:lpstr>
      <vt:lpstr>Estimation of σ_β ̂ </vt:lpstr>
      <vt:lpstr>Student’s t-Distribution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78</cp:revision>
  <dcterms:created xsi:type="dcterms:W3CDTF">2020-10-04T17:32:50Z</dcterms:created>
  <dcterms:modified xsi:type="dcterms:W3CDTF">2021-10-05T11:34:47Z</dcterms:modified>
</cp:coreProperties>
</file>